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1"/>
  </p:notes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74" r:id="rId13"/>
    <p:sldId id="269" r:id="rId14"/>
    <p:sldId id="270" r:id="rId15"/>
    <p:sldId id="271" r:id="rId16"/>
    <p:sldId id="275" r:id="rId17"/>
    <p:sldId id="273" r:id="rId18"/>
    <p:sldId id="259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5F14"/>
    <a:srgbClr val="0E1760"/>
    <a:srgbClr val="8E0509"/>
    <a:srgbClr val="FF4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1" autoAdjust="0"/>
    <p:restoredTop sz="86402" autoAdjust="0"/>
  </p:normalViewPr>
  <p:slideViewPr>
    <p:cSldViewPr>
      <p:cViewPr>
        <p:scale>
          <a:sx n="75" d="100"/>
          <a:sy n="75" d="100"/>
        </p:scale>
        <p:origin x="-58" y="-5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6D28C6-ACC5-4FB3-832D-8427154B57E4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FFA18B-8593-45AA-AA93-CDD78E1BC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6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FA18B-8593-45AA-AA93-CDD78E1BC1A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4038600" cy="688975"/>
          </a:xfrm>
        </p:spPr>
        <p:txBody>
          <a:bodyPr>
            <a:noAutofit/>
          </a:bodyPr>
          <a:lstStyle>
            <a:lvl1pPr>
              <a:defRPr sz="3200" b="1" u="none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2971800" cy="4572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25BA-FDF0-4BAB-BEDB-AF2232227C88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1BF3-F831-4DC4-A60D-D4CE68B0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1D59-55E8-4E4F-8CCF-5D28A1472ED8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BD62-921B-48FA-A777-CDF546398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06AF-BC8C-4C76-BF2D-CAFB5D660EA1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833D-74E5-4202-B11E-0380EBC42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1490-5423-4A54-9C6E-03BAE115615B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77E6-E79D-47ED-8753-FC1F60430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8621-864C-4778-9DF7-FD6331BA8B20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D2F99-36DD-4F71-B20D-B400609F7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BEB46-CA39-4A83-A254-A3B1D7DA0D6D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33D7-7B3E-43D8-BC13-93DF9BB8E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041B4-F02F-4D6E-B152-EAA160569B77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2CC0-DA5B-411F-A93E-79384893C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A76C-6707-4DD1-BE10-689809A767A8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BE4B-1D02-490F-B2D8-5DBB0863F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3FE5-B7E8-43EB-AC7D-5602B43C971B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C5A5-01E2-42A6-81DF-4D69511D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13922-603A-445C-A9FC-202352D03FD6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30C6-A856-4BC7-A3A3-249C4528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DC15-4A12-4A4D-98F9-54B778A0B437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5AC8C-9301-4577-AEDF-1495D3A6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143000"/>
            <a:ext cx="716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E6A93C-166A-4AF1-AF17-890BC5C208E6}" type="datetimeFigureOut">
              <a:rPr lang="en-US"/>
              <a:pPr>
                <a:defRPr/>
              </a:pPr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BED0C-EED0-46E7-87B2-72B3F38B1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112" charset="0"/>
          <a:cs typeface="Tahoma" pitchFamily="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Logomotion.high.wm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results?search_query=frc+2011+minibot&amp;aq=f" TargetMode="External"/><Relationship Id="rId2" Type="http://schemas.openxmlformats.org/officeDocument/2006/relationships/hyperlink" Target="http://sites.google.com/site/1711rapto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inmichigan.org/" TargetMode="External"/><Relationship Id="rId2" Type="http://schemas.openxmlformats.org/officeDocument/2006/relationships/hyperlink" Target="http://www.usfirs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user/FIRSTWorldTube#p/c/F952898665788873/22/zyavvQEDYW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kelly@nm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FIRST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3657600" cy="4572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Now Playing!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i="1" dirty="0" smtClean="0"/>
              <a:t>FIRST</a:t>
            </a:r>
            <a:r>
              <a:rPr lang="en-US" sz="2800" dirty="0" smtClean="0"/>
              <a:t> Robotics Competition for Grades 9-12 (ages 14-18)</a:t>
            </a:r>
          </a:p>
          <a:p>
            <a:pPr lvl="1"/>
            <a:r>
              <a:rPr lang="en-US" sz="2800" dirty="0"/>
              <a:t>2,070+ teams</a:t>
            </a:r>
          </a:p>
          <a:p>
            <a:pPr lvl="1"/>
            <a:r>
              <a:rPr lang="en-US" sz="2800" dirty="0" smtClean="0"/>
              <a:t>Robots </a:t>
            </a:r>
            <a:r>
              <a:rPr lang="en-US" sz="2800" dirty="0"/>
              <a:t>are built in 6 weeks from a common kit of parts provided by </a:t>
            </a:r>
            <a:r>
              <a:rPr lang="en-US" sz="2800" i="1" dirty="0"/>
              <a:t>FIRST</a:t>
            </a:r>
            <a:r>
              <a:rPr lang="en-US" sz="2800" dirty="0"/>
              <a:t>, and weigh up to 120 lbs.</a:t>
            </a:r>
            <a:endParaRPr lang="en-US" sz="2800" dirty="0" smtClean="0"/>
          </a:p>
          <a:p>
            <a:pPr lvl="0"/>
            <a:r>
              <a:rPr lang="en-US" sz="2800" i="1" dirty="0" smtClean="0"/>
              <a:t>FIRST</a:t>
            </a:r>
            <a:r>
              <a:rPr lang="en-US" sz="2800" dirty="0" smtClean="0"/>
              <a:t> Tech Challenge for Grades 9-12 (ages 14-18) </a:t>
            </a:r>
          </a:p>
          <a:p>
            <a:pPr lvl="1"/>
            <a:r>
              <a:rPr lang="en-US" sz="2800" dirty="0"/>
              <a:t>1,500 teams</a:t>
            </a:r>
          </a:p>
          <a:p>
            <a:pPr lvl="1"/>
            <a:r>
              <a:rPr lang="en-US" sz="2800" dirty="0" smtClean="0"/>
              <a:t>Robots </a:t>
            </a:r>
            <a:r>
              <a:rPr lang="en-US" sz="2800" dirty="0"/>
              <a:t>are built using a modular robotics </a:t>
            </a:r>
            <a:r>
              <a:rPr lang="en-US" sz="2800" dirty="0" smtClean="0"/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14070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i="1" dirty="0" smtClean="0"/>
              <a:t>FIRST</a:t>
            </a:r>
            <a:r>
              <a:rPr lang="en-US" sz="2800" dirty="0" smtClean="0"/>
              <a:t> LEGO League for Grades 4-8 (ages 9-16; 9-14 in the U.S. and Canada)</a:t>
            </a:r>
          </a:p>
          <a:p>
            <a:pPr lvl="1"/>
            <a:r>
              <a:rPr lang="en-US" sz="2800" dirty="0"/>
              <a:t>17,100 teams</a:t>
            </a:r>
          </a:p>
          <a:p>
            <a:pPr lvl="1"/>
            <a:r>
              <a:rPr lang="en-US" sz="2800" dirty="0" smtClean="0"/>
              <a:t>Robots </a:t>
            </a:r>
            <a:r>
              <a:rPr lang="en-US" sz="2800" dirty="0"/>
              <a:t>are built using LEGO MINDSTORMS </a:t>
            </a:r>
            <a:r>
              <a:rPr lang="en-US" sz="2800" dirty="0" smtClean="0"/>
              <a:t>technologies</a:t>
            </a:r>
          </a:p>
          <a:p>
            <a:pPr lvl="0"/>
            <a:r>
              <a:rPr lang="en-US" sz="2800" dirty="0" smtClean="0"/>
              <a:t>Junior </a:t>
            </a:r>
            <a:r>
              <a:rPr lang="en-US" sz="2800" i="1" dirty="0" smtClean="0"/>
              <a:t>FIRST</a:t>
            </a:r>
            <a:r>
              <a:rPr lang="en-US" sz="2800" dirty="0" smtClean="0"/>
              <a:t> LEGO League for Grades K-3 (ages 6-9)</a:t>
            </a:r>
          </a:p>
          <a:p>
            <a:pPr lvl="1"/>
            <a:r>
              <a:rPr lang="en-US" sz="2800" dirty="0"/>
              <a:t>1,800 teams</a:t>
            </a:r>
          </a:p>
          <a:p>
            <a:pPr lvl="1"/>
            <a:r>
              <a:rPr lang="en-US" sz="2800" dirty="0" smtClean="0"/>
              <a:t>Participants</a:t>
            </a:r>
            <a:r>
              <a:rPr lang="en-US" sz="2800" dirty="0"/>
              <a:t> design and construct a model using LEGO bricks and moving parts and present their research </a:t>
            </a:r>
            <a:r>
              <a:rPr lang="en-US" sz="2800" dirty="0" smtClean="0"/>
              <a:t>on </a:t>
            </a:r>
            <a:r>
              <a:rPr lang="en-US" sz="2800" dirty="0"/>
              <a:t>a </a:t>
            </a:r>
            <a:r>
              <a:rPr lang="en-US" sz="2800" dirty="0" smtClean="0"/>
              <a:t>poster</a:t>
            </a:r>
          </a:p>
        </p:txBody>
      </p:sp>
    </p:spTree>
    <p:extLst>
      <p:ext uri="{BB962C8B-B14F-4D97-AF65-F5344CB8AC3E}">
        <p14:creationId xmlns:p14="http://schemas.microsoft.com/office/powerpoint/2010/main" val="7069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FRC</a:t>
            </a:r>
            <a:r>
              <a:rPr lang="en-US" baseline="0" dirty="0" smtClean="0"/>
              <a:t> Teams in Michigan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66813"/>
            <a:ext cx="48006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</a:t>
            </a:r>
            <a:r>
              <a:rPr lang="en-US" baseline="0" dirty="0" smtClean="0"/>
              <a:t> Robots – 2010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farm3.static.flickr.com/2696/4496929930_80b114084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36597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arm5.static.flickr.com/4049/4496279855_4e01524c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132114"/>
            <a:ext cx="4550229" cy="30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farm5.static.flickr.com/4008/4496960746_8d2364a5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3" y="1132114"/>
            <a:ext cx="3356697" cy="504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Playing - </a:t>
            </a:r>
            <a:r>
              <a:rPr lang="en-US" dirty="0" err="1" smtClean="0"/>
              <a:t>Logomotion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756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Weeks and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Mentoring  topics – so far!</a:t>
            </a:r>
          </a:p>
          <a:p>
            <a:r>
              <a:rPr lang="en-US" sz="2400" dirty="0" smtClean="0"/>
              <a:t>Magnetics </a:t>
            </a:r>
          </a:p>
          <a:p>
            <a:r>
              <a:rPr lang="en-US" sz="2400" dirty="0" smtClean="0"/>
              <a:t>Coefficient of Friction</a:t>
            </a:r>
          </a:p>
          <a:p>
            <a:r>
              <a:rPr lang="en-US" sz="2400" dirty="0" smtClean="0"/>
              <a:t>Torque</a:t>
            </a:r>
          </a:p>
          <a:p>
            <a:r>
              <a:rPr lang="en-US" sz="2400" dirty="0" smtClean="0"/>
              <a:t>Motor design</a:t>
            </a:r>
          </a:p>
          <a:p>
            <a:r>
              <a:rPr lang="en-US" sz="2400" dirty="0" smtClean="0"/>
              <a:t>Electrical power</a:t>
            </a:r>
          </a:p>
          <a:p>
            <a:r>
              <a:rPr lang="en-US" sz="2400" dirty="0" smtClean="0"/>
              <a:t>PID Controllers and broom handles</a:t>
            </a:r>
          </a:p>
          <a:p>
            <a:r>
              <a:rPr lang="en-US" sz="2400" dirty="0" smtClean="0"/>
              <a:t>Java base classes</a:t>
            </a:r>
          </a:p>
          <a:p>
            <a:r>
              <a:rPr lang="en-US" sz="2400" dirty="0" smtClean="0"/>
              <a:t>Private, Public, and Protected Variables</a:t>
            </a:r>
          </a:p>
          <a:p>
            <a:r>
              <a:rPr lang="en-US" sz="2400" dirty="0" smtClean="0"/>
              <a:t>Programming Delays and Threads</a:t>
            </a:r>
          </a:p>
          <a:p>
            <a:r>
              <a:rPr lang="en-US" sz="2400" dirty="0" smtClean="0"/>
              <a:t>Tank Drive and Moment arms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r>
              <a:rPr lang="en-US" baseline="0" dirty="0" smtClean="0"/>
              <a:t>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http://sites.google.com/site/1711raptors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www.youtube.com/results?search_query=frc+2011+minibot&amp;aq=f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9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</a:t>
            </a:r>
            <a:r>
              <a:rPr lang="en-US" baseline="0" dirty="0" smtClean="0"/>
              <a:t> 2011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3854"/>
            <a:ext cx="8839200" cy="58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7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baseline="0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www.USFirst.org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www.FirstInMichigan.org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http://www.youtube.com/user/FIRSTWorldTube#p/c/F952898665788873/22/zyavvQEDYW0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itchFamily="112" charset="0"/>
                <a:cs typeface="Tahoma" pitchFamily="112" charset="0"/>
              </a:rPr>
              <a:t>Who Am</a:t>
            </a:r>
            <a:r>
              <a:rPr lang="en-US" baseline="0" dirty="0" smtClean="0">
                <a:latin typeface="Tahoma" pitchFamily="112" charset="0"/>
                <a:cs typeface="Tahoma" pitchFamily="112" charset="0"/>
              </a:rPr>
              <a:t> I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162800" cy="4876800"/>
          </a:xfrm>
        </p:spPr>
        <p:txBody>
          <a:bodyPr/>
          <a:lstStyle/>
          <a:p>
            <a:r>
              <a:rPr lang="en-US" sz="2400" i="1" dirty="0"/>
              <a:t>Keith E. Kelly</a:t>
            </a:r>
            <a:br>
              <a:rPr lang="en-US" sz="2400" i="1" dirty="0"/>
            </a:br>
            <a:r>
              <a:rPr lang="en-US" sz="2400" i="1" dirty="0"/>
              <a:t>CIT Developer Program</a:t>
            </a:r>
            <a:br>
              <a:rPr lang="en-US" sz="2400" i="1" dirty="0"/>
            </a:br>
            <a:r>
              <a:rPr lang="en-US" sz="2400" i="1" dirty="0"/>
              <a:t>Northwestern Michigan </a:t>
            </a:r>
            <a:r>
              <a:rPr lang="en-US" sz="2400" i="1" dirty="0" smtClean="0"/>
              <a:t>College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/>
              <a:t>Traverse City, MI</a:t>
            </a:r>
            <a:br>
              <a:rPr lang="en-US" sz="2400" i="1" dirty="0"/>
            </a:br>
            <a:r>
              <a:rPr lang="en-US" sz="2400" i="1" dirty="0">
                <a:hlinkClick r:id="rId2"/>
              </a:rPr>
              <a:t>kkelly@nmc.edu </a:t>
            </a:r>
            <a:endParaRPr lang="en-US" sz="2400" i="1" dirty="0" smtClean="0"/>
          </a:p>
          <a:p>
            <a:endParaRPr lang="en-US" sz="2400" i="1" dirty="0"/>
          </a:p>
          <a:p>
            <a:r>
              <a:rPr lang="en-US" sz="2400" i="1" dirty="0" smtClean="0"/>
              <a:t>Background</a:t>
            </a:r>
            <a:endParaRPr lang="en-US" sz="2400" dirty="0" smtClean="0"/>
          </a:p>
          <a:p>
            <a:pPr lvl="1"/>
            <a:r>
              <a:rPr lang="en-US" sz="2400" dirty="0" smtClean="0"/>
              <a:t>Electronics</a:t>
            </a:r>
          </a:p>
          <a:p>
            <a:pPr lvl="1"/>
            <a:r>
              <a:rPr lang="en-US" sz="2400" dirty="0" smtClean="0"/>
              <a:t>Programming</a:t>
            </a:r>
          </a:p>
          <a:p>
            <a:pPr lvl="1"/>
            <a:r>
              <a:rPr lang="en-US" sz="2400" dirty="0" smtClean="0"/>
              <a:t>CIT Developer Program</a:t>
            </a:r>
          </a:p>
          <a:p>
            <a:pPr lvl="1"/>
            <a:r>
              <a:rPr lang="en-US" sz="2400" dirty="0" smtClean="0"/>
              <a:t>First Mentor – Team 1711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What</a:t>
            </a:r>
            <a:r>
              <a:rPr lang="en-US" sz="3600" baseline="0" dirty="0" smtClean="0"/>
              <a:t> is FIRST?</a:t>
            </a:r>
          </a:p>
          <a:p>
            <a:r>
              <a:rPr lang="en-US" sz="3600" baseline="0" dirty="0" smtClean="0"/>
              <a:t>Leadership and Support</a:t>
            </a:r>
          </a:p>
          <a:p>
            <a:r>
              <a:rPr lang="en-US" sz="3600" baseline="0" dirty="0" smtClean="0"/>
              <a:t>Programs</a:t>
            </a:r>
          </a:p>
          <a:p>
            <a:r>
              <a:rPr lang="en-US" sz="3600" baseline="0" dirty="0" smtClean="0"/>
              <a:t>First Robotics Challenge</a:t>
            </a:r>
          </a:p>
          <a:p>
            <a:r>
              <a:rPr lang="en-US" sz="3600" dirty="0" smtClean="0"/>
              <a:t>Updates from the Current Season</a:t>
            </a:r>
            <a:endParaRPr lang="en-US" sz="3600" baseline="0" dirty="0" smtClean="0"/>
          </a:p>
          <a:p>
            <a:r>
              <a:rPr lang="en-US" sz="3600" baseline="0" dirty="0" smtClean="0"/>
              <a:t>Learning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1700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FIRST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Public charity - founded 1989</a:t>
            </a:r>
          </a:p>
          <a:p>
            <a:r>
              <a:rPr lang="en-US" sz="2400" dirty="0" smtClean="0"/>
              <a:t>Vision</a:t>
            </a:r>
          </a:p>
          <a:p>
            <a:pPr marL="400050" lvl="1" indent="0">
              <a:buNone/>
            </a:pPr>
            <a:r>
              <a:rPr lang="en-US" sz="2400" i="1" dirty="0" smtClean="0"/>
              <a:t>"To transform our culture by creating a world where science and technology are celebrated and where young people dream of becoming science and technology leaders."</a:t>
            </a:r>
            <a:endParaRPr lang="en-US" sz="2400" dirty="0" smtClean="0"/>
          </a:p>
          <a:p>
            <a:r>
              <a:rPr lang="en-US" sz="2400" dirty="0" smtClean="0"/>
              <a:t>Mission</a:t>
            </a:r>
          </a:p>
          <a:p>
            <a:pPr marL="400050" lvl="1" indent="0">
              <a:buNone/>
            </a:pPr>
            <a:r>
              <a:rPr lang="en-US" sz="2400" dirty="0" smtClean="0"/>
              <a:t>Our mission is to inspire young people to be science and technology leaders, by engaging them in exciting mentor-based programs that build science, engineering and technology skills, that inspire innovation, and that foster well-rounded life capabilities including self-confidence, communication, and leadership.</a:t>
            </a:r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6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  <a:r>
              <a:rPr lang="en-US" baseline="0" dirty="0" smtClean="0"/>
              <a:t>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867400" cy="5410200"/>
          </a:xfrm>
        </p:spPr>
        <p:txBody>
          <a:bodyPr/>
          <a:lstStyle/>
          <a:p>
            <a:pPr fontAlgn="t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Dean L. </a:t>
            </a:r>
            <a:r>
              <a:rPr lang="en-US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Kamen</a:t>
            </a:r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President, DEKA Research and Development Corporation</a:t>
            </a:r>
            <a:b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400" dirty="0"/>
              <a:t>I</a:t>
            </a:r>
            <a:r>
              <a:rPr lang="en-US" sz="2400" dirty="0" smtClean="0"/>
              <a:t>nventor</a:t>
            </a:r>
            <a:r>
              <a:rPr lang="en-US" sz="2400" dirty="0"/>
              <a:t>, </a:t>
            </a:r>
            <a:r>
              <a:rPr lang="en-US" sz="2400" dirty="0" smtClean="0"/>
              <a:t>entrepreneur</a:t>
            </a:r>
          </a:p>
          <a:p>
            <a:r>
              <a:rPr lang="en-US" sz="2400" dirty="0" smtClean="0"/>
              <a:t>Advocate </a:t>
            </a:r>
            <a:r>
              <a:rPr lang="en-US" sz="2400" dirty="0"/>
              <a:t> for science and </a:t>
            </a:r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Founded </a:t>
            </a:r>
            <a:r>
              <a:rPr lang="en-US" sz="2400" i="1" dirty="0" smtClean="0"/>
              <a:t>FIRST</a:t>
            </a:r>
            <a:r>
              <a:rPr lang="en-US" sz="2400" dirty="0" smtClean="0"/>
              <a:t> in </a:t>
            </a:r>
            <a:r>
              <a:rPr lang="en-US" sz="2400" dirty="0"/>
              <a:t>1989 to inspire young people's interest and participation in science and technology. </a:t>
            </a:r>
            <a:endParaRPr lang="en-US" sz="2400" dirty="0" smtClean="0"/>
          </a:p>
          <a:p>
            <a:r>
              <a:rPr lang="en-US" sz="2400" dirty="0" smtClean="0"/>
              <a:t>Public </a:t>
            </a:r>
            <a:r>
              <a:rPr lang="en-US" sz="2400" dirty="0"/>
              <a:t>charity </a:t>
            </a:r>
            <a:r>
              <a:rPr lang="en-US" sz="2400" dirty="0" smtClean="0"/>
              <a:t>designing </a:t>
            </a:r>
            <a:r>
              <a:rPr lang="en-US" sz="2400" dirty="0"/>
              <a:t>accessible, innovative programs that motivate young people to pursue education and career opportunities in science, technology, engineering, and </a:t>
            </a:r>
            <a:r>
              <a:rPr lang="en-US" sz="2400" dirty="0" smtClean="0"/>
              <a:t>math.</a:t>
            </a:r>
          </a:p>
        </p:txBody>
      </p:sp>
      <p:pic>
        <p:nvPicPr>
          <p:cNvPr id="2050" name="Picture 2" descr="http://s182200198.onlinehome.us/Photos/Dean_kam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87929"/>
            <a:ext cx="2612993" cy="534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324600" cy="5410200"/>
          </a:xfrm>
        </p:spPr>
        <p:txBody>
          <a:bodyPr/>
          <a:lstStyle/>
          <a:p>
            <a:r>
              <a:rPr lang="en-US" sz="2400" dirty="0"/>
              <a:t>Gracious </a:t>
            </a:r>
            <a:r>
              <a:rPr lang="en-US" sz="2400" dirty="0" smtClean="0"/>
              <a:t>Professionalism</a:t>
            </a:r>
          </a:p>
          <a:p>
            <a:pPr lvl="1"/>
            <a:r>
              <a:rPr lang="en-US" sz="2400" dirty="0" smtClean="0"/>
              <a:t>Coined</a:t>
            </a:r>
            <a:r>
              <a:rPr lang="en-US" sz="2400" baseline="0" dirty="0" smtClean="0"/>
              <a:t> by Dr. </a:t>
            </a:r>
            <a:r>
              <a:rPr lang="en-US" sz="2400" baseline="0" dirty="0" err="1" smtClean="0"/>
              <a:t>Woodie</a:t>
            </a:r>
            <a:r>
              <a:rPr lang="en-US" sz="2400" baseline="0" dirty="0" smtClean="0"/>
              <a:t>, Flowers, </a:t>
            </a:r>
            <a:r>
              <a:rPr lang="en-US" sz="2400" dirty="0"/>
              <a:t>Professor Emeritus </a:t>
            </a:r>
            <a:r>
              <a:rPr lang="en-US" sz="2400" dirty="0" smtClean="0"/>
              <a:t>MIT</a:t>
            </a:r>
          </a:p>
          <a:p>
            <a:pPr lvl="1"/>
            <a:r>
              <a:rPr lang="en-US" sz="2400" dirty="0"/>
              <a:t>encourages high-quality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emphasizes </a:t>
            </a:r>
            <a:r>
              <a:rPr lang="en-US" sz="2400" dirty="0"/>
              <a:t>the value of </a:t>
            </a:r>
            <a:r>
              <a:rPr lang="en-US" sz="2400" dirty="0" smtClean="0"/>
              <a:t>others</a:t>
            </a:r>
          </a:p>
          <a:p>
            <a:pPr lvl="1"/>
            <a:r>
              <a:rPr lang="en-US" sz="2400" dirty="0" smtClean="0"/>
              <a:t>respects </a:t>
            </a:r>
            <a:r>
              <a:rPr lang="en-US" sz="2400" dirty="0"/>
              <a:t>individuals and the community.</a:t>
            </a:r>
          </a:p>
          <a:p>
            <a:pPr lvl="1"/>
            <a:r>
              <a:rPr lang="en-US" sz="2400" dirty="0"/>
              <a:t>fierce competition and mutual gain are not separate </a:t>
            </a:r>
            <a:r>
              <a:rPr lang="en-US" sz="2400" dirty="0" smtClean="0"/>
              <a:t>notions</a:t>
            </a:r>
          </a:p>
          <a:p>
            <a:r>
              <a:rPr lang="en-US" sz="2400" baseline="0" dirty="0" smtClean="0"/>
              <a:t> </a:t>
            </a:r>
            <a:r>
              <a:rPr lang="en-US" sz="2400" baseline="0" dirty="0" err="1" smtClean="0"/>
              <a:t>Coopertition</a:t>
            </a:r>
            <a:endParaRPr lang="en-US" sz="2400" baseline="0" dirty="0" smtClean="0"/>
          </a:p>
          <a:p>
            <a:pPr lvl="1"/>
            <a:r>
              <a:rPr lang="en-US" sz="2400" dirty="0"/>
              <a:t>displaying unqualified kindness and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respect </a:t>
            </a:r>
            <a:r>
              <a:rPr lang="en-US" sz="2400" dirty="0"/>
              <a:t>in the face of fierce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competition.</a:t>
            </a:r>
          </a:p>
        </p:txBody>
      </p:sp>
      <p:pic>
        <p:nvPicPr>
          <p:cNvPr id="3076" name="Picture 4" descr="http://www.robowranglers.com/first_foun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4419600"/>
            <a:ext cx="3450771" cy="23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Brandeis University </a:t>
            </a:r>
            <a:r>
              <a:rPr lang="en-US" dirty="0" smtClean="0"/>
              <a:t>Study - </a:t>
            </a:r>
            <a:r>
              <a:rPr lang="en-US" i="1" dirty="0"/>
              <a:t>FIRST</a:t>
            </a:r>
            <a:r>
              <a:rPr lang="en-US" dirty="0" smtClean="0"/>
              <a:t> </a:t>
            </a:r>
            <a:r>
              <a:rPr lang="en-US" dirty="0"/>
              <a:t>Robotics Competition</a:t>
            </a:r>
          </a:p>
          <a:p>
            <a:pPr lvl="1"/>
            <a:r>
              <a:rPr lang="en-US" dirty="0" smtClean="0"/>
              <a:t>Compared FRC participants to non-FIRST group with similar backgrounds, </a:t>
            </a:r>
            <a:r>
              <a:rPr lang="en-US" dirty="0"/>
              <a:t>including math and science. 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3 times as likely to major specifically in engineering.</a:t>
            </a:r>
          </a:p>
          <a:p>
            <a:pPr lvl="1"/>
            <a:r>
              <a:rPr lang="en-US" dirty="0"/>
              <a:t>Roughly 10 times as likely to have had an apprenticeship, internship, or co-op job in their freshman year.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than twice as likely to expect to pursue a career in science and </a:t>
            </a:r>
            <a:r>
              <a:rPr lang="en-US" dirty="0" smtClean="0"/>
              <a:t>technology.</a:t>
            </a:r>
          </a:p>
        </p:txBody>
      </p:sp>
      <p:pic>
        <p:nvPicPr>
          <p:cNvPr id="4098" name="Picture 2" descr="impact chart aug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4267200"/>
            <a:ext cx="61196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10200"/>
          </a:xfrm>
        </p:spPr>
        <p:txBody>
          <a:bodyPr/>
          <a:lstStyle/>
          <a:p>
            <a:pPr lvl="0"/>
            <a:r>
              <a:rPr lang="en-US" sz="3200" dirty="0" smtClean="0"/>
              <a:t>All Programs Combined (2010/11 season) </a:t>
            </a:r>
          </a:p>
          <a:p>
            <a:pPr lvl="0"/>
            <a:r>
              <a:rPr lang="en-US" sz="3200" dirty="0" smtClean="0"/>
              <a:t>248,000+ students</a:t>
            </a:r>
          </a:p>
          <a:p>
            <a:pPr lvl="0"/>
            <a:r>
              <a:rPr lang="en-US" sz="3200" dirty="0" smtClean="0"/>
              <a:t>22,467 teams</a:t>
            </a:r>
          </a:p>
          <a:p>
            <a:pPr lvl="0"/>
            <a:r>
              <a:rPr lang="en-US" sz="3200" dirty="0" smtClean="0"/>
              <a:t>20,667 robots</a:t>
            </a:r>
          </a:p>
          <a:p>
            <a:pPr lvl="0"/>
            <a:r>
              <a:rPr lang="en-US" sz="3200" dirty="0" smtClean="0"/>
              <a:t>66,000+ mentors/adult supporters</a:t>
            </a:r>
          </a:p>
          <a:p>
            <a:pPr lvl="0"/>
            <a:r>
              <a:rPr lang="en-US" sz="3200" dirty="0" smtClean="0"/>
              <a:t>33,000+ event volunteers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</a:t>
            </a:r>
            <a:r>
              <a:rPr lang="en-US" i="1" dirty="0" smtClean="0"/>
              <a:t>FIRST</a:t>
            </a:r>
            <a:r>
              <a:rPr lang="en-US" dirty="0" smtClean="0"/>
              <a:t> Scholarship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More than $14 million in college scholarships</a:t>
            </a:r>
          </a:p>
          <a:p>
            <a:pPr lvl="0"/>
            <a:r>
              <a:rPr lang="en-US" sz="3200" dirty="0" smtClean="0"/>
              <a:t>888 individual offerings</a:t>
            </a:r>
          </a:p>
          <a:p>
            <a:pPr lvl="0"/>
            <a:r>
              <a:rPr lang="en-US" sz="3200" dirty="0" smtClean="0"/>
              <a:t>134 scholarship providers</a:t>
            </a:r>
          </a:p>
        </p:txBody>
      </p:sp>
    </p:spTree>
    <p:extLst>
      <p:ext uri="{BB962C8B-B14F-4D97-AF65-F5344CB8AC3E}">
        <p14:creationId xmlns:p14="http://schemas.microsoft.com/office/powerpoint/2010/main" val="102474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71739_template">
  <a:themeElements>
    <a:clrScheme name="robot">
      <a:dk1>
        <a:sysClr val="windowText" lastClr="000000"/>
      </a:dk1>
      <a:lt1>
        <a:srgbClr val="000000"/>
      </a:lt1>
      <a:dk2>
        <a:srgbClr val="1F497D"/>
      </a:dk2>
      <a:lt2>
        <a:srgbClr val="FF4B31"/>
      </a:lt2>
      <a:accent1>
        <a:srgbClr val="8E0509"/>
      </a:accent1>
      <a:accent2>
        <a:srgbClr val="0E1760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9B5F14"/>
      </a:hlink>
      <a:folHlink>
        <a:srgbClr val="A5A5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3A69AA-AF0E-4DCB-9F0C-773D5DAC2B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TP101971739_template</Template>
  <TotalTime>302</TotalTime>
  <Words>262</Words>
  <Application>Microsoft Office PowerPoint</Application>
  <PresentationFormat>On-screen Show 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TP101971739_template</vt:lpstr>
      <vt:lpstr>FIRST Robotics</vt:lpstr>
      <vt:lpstr>Who Am I</vt:lpstr>
      <vt:lpstr>Objectives</vt:lpstr>
      <vt:lpstr>What is FIRST?</vt:lpstr>
      <vt:lpstr>Leadership and Support</vt:lpstr>
      <vt:lpstr>FIRST Values</vt:lpstr>
      <vt:lpstr>Impact</vt:lpstr>
      <vt:lpstr>Overall Reach</vt:lpstr>
      <vt:lpstr>2011 FIRST Scholarship Program</vt:lpstr>
      <vt:lpstr>Programs</vt:lpstr>
      <vt:lpstr>Programs</vt:lpstr>
      <vt:lpstr>FRC Teams in Michigan</vt:lpstr>
      <vt:lpstr>Michigan Robots – 2010 Game</vt:lpstr>
      <vt:lpstr>Now Playing - Logomotion</vt:lpstr>
      <vt:lpstr>3 Weeks and Counting</vt:lpstr>
      <vt:lpstr>Team Updates</vt:lpstr>
      <vt:lpstr>Michigan 2011 Events</vt:lpstr>
      <vt:lpstr>More Information</vt:lpstr>
    </vt:vector>
  </TitlesOfParts>
  <Company>Northwestern Michigan College</Company>
  <LinksUpToDate>false</LinksUpToDate>
  <SharedDoc>false</SharedDoc>
  <HyperlinkBase>http:/www.linkedin.com/groups/Microsoft-Technology-Associate-3701818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Playing - FIRST Robotics Competition 2011</dc:title>
  <dc:subject>First Robotic Competition (http://usfirst.org)</dc:subject>
  <dc:creator>kkelly@nmc.edu;http://www.linkedin.com/in/keithekelly</dc:creator>
  <cp:lastModifiedBy>kkelly</cp:lastModifiedBy>
  <cp:revision>19</cp:revision>
  <dcterms:created xsi:type="dcterms:W3CDTF">2011-01-16T13:58:40Z</dcterms:created>
  <dcterms:modified xsi:type="dcterms:W3CDTF">2011-02-10T14:51:22Z</dcterms:modified>
  <cp:category>Robotics Competion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TC101971740</vt:lpwstr>
  </property>
</Properties>
</file>