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78" r:id="rId5"/>
    <p:sldId id="260" r:id="rId6"/>
    <p:sldId id="279" r:id="rId7"/>
    <p:sldId id="280" r:id="rId8"/>
    <p:sldId id="281" r:id="rId9"/>
    <p:sldId id="304" r:id="rId10"/>
    <p:sldId id="261" r:id="rId11"/>
    <p:sldId id="306" r:id="rId12"/>
    <p:sldId id="307" r:id="rId13"/>
    <p:sldId id="305" r:id="rId14"/>
    <p:sldId id="262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64" r:id="rId24"/>
    <p:sldId id="290" r:id="rId25"/>
    <p:sldId id="291" r:id="rId26"/>
    <p:sldId id="276" r:id="rId27"/>
    <p:sldId id="292" r:id="rId28"/>
    <p:sldId id="308" r:id="rId29"/>
    <p:sldId id="294" r:id="rId30"/>
    <p:sldId id="293" r:id="rId31"/>
    <p:sldId id="295" r:id="rId32"/>
    <p:sldId id="296" r:id="rId33"/>
    <p:sldId id="297" r:id="rId34"/>
    <p:sldId id="277" r:id="rId35"/>
    <p:sldId id="298" r:id="rId36"/>
    <p:sldId id="299" r:id="rId37"/>
    <p:sldId id="300" r:id="rId38"/>
    <p:sldId id="301" r:id="rId39"/>
    <p:sldId id="302" r:id="rId40"/>
    <p:sldId id="30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002" autoAdjust="0"/>
    <p:restoredTop sz="86408" autoAdjust="0"/>
  </p:normalViewPr>
  <p:slideViewPr>
    <p:cSldViewPr>
      <p:cViewPr varScale="1">
        <p:scale>
          <a:sx n="58" d="100"/>
          <a:sy n="58" d="100"/>
        </p:scale>
        <p:origin x="-62" y="-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3C466-45EF-41A3-9143-F755122A93EC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A69A1-54C2-43D1-84F2-03ABD3E6C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3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first robotics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69A1-54C2-43D1-84F2-03ABD3E6CE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08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69A1-54C2-43D1-84F2-03ABD3E6CE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1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is in the audience?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69A1-54C2-43D1-84F2-03ABD3E6CE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69A1-54C2-43D1-84F2-03ABD3E6CE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Pocket computer</a:t>
            </a:r>
          </a:p>
          <a:p>
            <a:r>
              <a:rPr lang="en-US" dirty="0" smtClean="0"/>
              <a:t>Embedded – how many</a:t>
            </a:r>
            <a:r>
              <a:rPr lang="en-US" baseline="0" dirty="0" smtClean="0"/>
              <a:t> computers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69A1-54C2-43D1-84F2-03ABD3E6CE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4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A2D4-C11B-46F2-AAD0-4E2D1EE2F8FC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039857-08F4-49DA-8F13-BD7E0BDAD8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A2D4-C11B-46F2-AAD0-4E2D1EE2F8FC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039857-08F4-49DA-8F13-BD7E0BDA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A2D4-C11B-46F2-AAD0-4E2D1EE2F8FC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039857-08F4-49DA-8F13-BD7E0BDA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A2D4-C11B-46F2-AAD0-4E2D1EE2F8FC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039857-08F4-49DA-8F13-BD7E0BDA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A2D4-C11B-46F2-AAD0-4E2D1EE2F8FC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039857-08F4-49DA-8F13-BD7E0BDAD8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A2D4-C11B-46F2-AAD0-4E2D1EE2F8FC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039857-08F4-49DA-8F13-BD7E0BDA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A2D4-C11B-46F2-AAD0-4E2D1EE2F8FC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039857-08F4-49DA-8F13-BD7E0BDAD8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A2D4-C11B-46F2-AAD0-4E2D1EE2F8FC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039857-08F4-49DA-8F13-BD7E0BDA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A2D4-C11B-46F2-AAD0-4E2D1EE2F8FC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039857-08F4-49DA-8F13-BD7E0BDA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A2D4-C11B-46F2-AAD0-4E2D1EE2F8FC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039857-08F4-49DA-8F13-BD7E0BDA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47FA2D4-C11B-46F2-AAD0-4E2D1EE2F8FC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1039857-08F4-49DA-8F13-BD7E0BDA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47FA2D4-C11B-46F2-AAD0-4E2D1EE2F8FC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1039857-08F4-49DA-8F13-BD7E0BDAD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kelly@nm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nkedin.com/groups/Microsoft-Technology-Associate-3701818" TargetMode="External"/><Relationship Id="rId4" Type="http://schemas.openxmlformats.org/officeDocument/2006/relationships/hyperlink" Target="http://www.linkedin.com/in/keithekell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microsoft.com/learning/en/us/certification/mta.asp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keithekelly" TargetMode="External"/><Relationship Id="rId2" Type="http://schemas.openxmlformats.org/officeDocument/2006/relationships/hyperlink" Target="mailto:kkelly@nm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nkedin.com/groups/Microsoft-Technology-Associate-370181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343400"/>
            <a:ext cx="8382000" cy="1975104"/>
          </a:xfrm>
        </p:spPr>
        <p:txBody>
          <a:bodyPr/>
          <a:lstStyle/>
          <a:p>
            <a:r>
              <a:rPr lang="en-US" dirty="0" smtClean="0"/>
              <a:t>Program Evaluation Using Microsoft’s MTA Certification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34640"/>
            <a:ext cx="8153400" cy="15087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Session A13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en-US" dirty="0" smtClean="0"/>
              <a:t>A Post-Secondary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NMC\grants\POS\FinalReport\AppendixB - NWCET Ed Attainment\NWCETEdAttai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44" y="897943"/>
            <a:ext cx="7964156" cy="5753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2064"/>
            <a:ext cx="8229600" cy="914400"/>
          </a:xfrm>
        </p:spPr>
        <p:txBody>
          <a:bodyPr/>
          <a:lstStyle/>
          <a:p>
            <a:r>
              <a:rPr lang="en-US" dirty="0" smtClean="0"/>
              <a:t>Software Fundamentals w/ Alice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34034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8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Requirements</a:t>
            </a:r>
            <a:endParaRPr lang="en-US" dirty="0"/>
          </a:p>
        </p:txBody>
      </p:sp>
      <p:pic>
        <p:nvPicPr>
          <p:cNvPr id="4" name="Picture 2" descr="C:\NMC\grants\POS\FinalReport\AppendixD - Textbook Analysis\NMCETm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620000" cy="5630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60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Certification?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629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Standardized </a:t>
            </a:r>
            <a:r>
              <a:rPr lang="en-US" dirty="0"/>
              <a:t>on Microsoft .</a:t>
            </a:r>
            <a:r>
              <a:rPr lang="en-US" dirty="0" smtClean="0"/>
              <a:t>NET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3657600"/>
            <a:ext cx="5181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buNone/>
              <a:defRPr/>
            </a:pP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Good 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programmers </a:t>
            </a:r>
            <a:endParaRPr lang="en-US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>
              <a:buNone/>
              <a:defRPr/>
            </a:pP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are 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good architects. </a:t>
            </a:r>
            <a:endParaRPr lang="en-US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>
              <a:buNone/>
              <a:defRPr/>
            </a:pP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Syntax </a:t>
            </a: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and class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libraries</a:t>
            </a:r>
          </a:p>
          <a:p>
            <a:pPr lvl="0">
              <a:buNone/>
              <a:defRPr/>
            </a:pP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 less important.”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133600"/>
            <a:ext cx="6172200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3000" dirty="0"/>
              <a:t>Certification?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3000" dirty="0"/>
              <a:t>Microsoft Certified Technology Specialist?</a:t>
            </a:r>
          </a:p>
        </p:txBody>
      </p:sp>
    </p:spTree>
    <p:extLst>
      <p:ext uri="{BB962C8B-B14F-4D97-AF65-F5344CB8AC3E}">
        <p14:creationId xmlns:p14="http://schemas.microsoft.com/office/powerpoint/2010/main" val="21440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5" y="76200"/>
            <a:ext cx="8484055" cy="655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Pro – Objective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679160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US" dirty="0" smtClean="0"/>
              <a:t>98-366 - Networking </a:t>
            </a:r>
            <a:r>
              <a:rPr lang="en-US" dirty="0"/>
              <a:t>Fundamentals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Network Infrastructures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Network Hardware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Protocols and Services</a:t>
            </a:r>
          </a:p>
          <a:p>
            <a:pPr marL="68580" indent="0">
              <a:buNone/>
            </a:pPr>
            <a:r>
              <a:rPr lang="en-US" dirty="0" smtClean="0"/>
              <a:t>98-367 -Security </a:t>
            </a:r>
            <a:r>
              <a:rPr lang="en-US" dirty="0"/>
              <a:t>Fundamentals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Security Layers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Operating System Security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Network Security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Security Software</a:t>
            </a:r>
          </a:p>
          <a:p>
            <a:pPr marL="68580" indent="0">
              <a:buNone/>
            </a:pPr>
            <a:r>
              <a:rPr lang="en-US" dirty="0" smtClean="0"/>
              <a:t>98-365 - Windows </a:t>
            </a:r>
            <a:r>
              <a:rPr lang="en-US" dirty="0"/>
              <a:t>Server Administration Fundamentals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Server Installation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Server Roles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Active Directory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Storage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Server Performance Management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/>
              <a:t>Server </a:t>
            </a:r>
            <a:r>
              <a:rPr lang="en-US" dirty="0" smtClean="0"/>
              <a:t>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8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CompTIA Comparison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57618"/>
            <a:ext cx="8534400" cy="535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8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CompTIA Comparison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“Although </a:t>
            </a:r>
            <a:r>
              <a:rPr lang="en-US" dirty="0"/>
              <a:t>the MTA </a:t>
            </a:r>
            <a:r>
              <a:rPr lang="en-US" dirty="0" smtClean="0"/>
              <a:t>exams </a:t>
            </a:r>
            <a:r>
              <a:rPr lang="en-US" dirty="0"/>
              <a:t>objectives are not as comprehensive at the CompTIA objectives, I do see </a:t>
            </a:r>
            <a:r>
              <a:rPr lang="en-US" dirty="0" smtClean="0"/>
              <a:t>a benefit</a:t>
            </a:r>
            <a:r>
              <a:rPr lang="en-US" dirty="0"/>
              <a:t>. The MTA </a:t>
            </a:r>
            <a:r>
              <a:rPr lang="en-US" dirty="0" smtClean="0"/>
              <a:t>certification </a:t>
            </a:r>
            <a:r>
              <a:rPr lang="en-US" dirty="0"/>
              <a:t>exam will be a good “readiness” </a:t>
            </a:r>
            <a:r>
              <a:rPr lang="en-US" dirty="0" smtClean="0"/>
              <a:t>tool. </a:t>
            </a:r>
            <a:r>
              <a:rPr lang="en-US" dirty="0"/>
              <a:t>If they are unable to pass this exam, then it’s doubtful they will pass the CompTIA </a:t>
            </a:r>
            <a:r>
              <a:rPr lang="en-US" dirty="0" smtClean="0"/>
              <a:t> </a:t>
            </a:r>
            <a:r>
              <a:rPr lang="en-US" dirty="0"/>
              <a:t>exam.  It can also be used as a “litmus” test to see if Networking Technology is the right program for the student</a:t>
            </a:r>
            <a:r>
              <a:rPr lang="en-US" dirty="0" smtClean="0"/>
              <a:t>.” </a:t>
            </a:r>
          </a:p>
          <a:p>
            <a:pPr marL="68580" indent="0">
              <a:buNone/>
            </a:pPr>
            <a:r>
              <a:rPr lang="en-US" dirty="0" smtClean="0"/>
              <a:t>- Scott Goethals, NMC CIT Program 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 </a:t>
            </a:r>
            <a:r>
              <a:rPr lang="en-US" dirty="0" err="1" smtClean="0"/>
              <a:t>Dev</a:t>
            </a:r>
            <a:r>
              <a:rPr lang="en-US" dirty="0" smtClean="0"/>
              <a:t>/Data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98-361 - Software </a:t>
            </a:r>
            <a:r>
              <a:rPr lang="en-US" dirty="0"/>
              <a:t>Development Fundamentals  </a:t>
            </a:r>
          </a:p>
          <a:p>
            <a:pPr lvl="0"/>
            <a:r>
              <a:rPr lang="en-US" b="1" dirty="0" smtClean="0"/>
              <a:t>Understanding </a:t>
            </a:r>
            <a:r>
              <a:rPr lang="en-US" b="1" dirty="0"/>
              <a:t>Core </a:t>
            </a:r>
            <a:r>
              <a:rPr lang="en-US" b="1" dirty="0" smtClean="0"/>
              <a:t>Programming</a:t>
            </a:r>
          </a:p>
          <a:p>
            <a:pPr lvl="0"/>
            <a:r>
              <a:rPr lang="en-US" b="1" dirty="0" smtClean="0"/>
              <a:t>Understanding </a:t>
            </a:r>
            <a:r>
              <a:rPr lang="en-US" b="1" dirty="0"/>
              <a:t>Object-Oriented Programming</a:t>
            </a:r>
            <a:endParaRPr lang="en-US" dirty="0"/>
          </a:p>
          <a:p>
            <a:r>
              <a:rPr lang="en-US" b="1" dirty="0" smtClean="0"/>
              <a:t>Understanding </a:t>
            </a:r>
            <a:r>
              <a:rPr lang="en-US" b="1" dirty="0"/>
              <a:t>General Software Development</a:t>
            </a:r>
            <a:endParaRPr lang="en-US" dirty="0"/>
          </a:p>
          <a:p>
            <a:pPr lvl="0"/>
            <a:r>
              <a:rPr lang="en-US" b="1" dirty="0" smtClean="0"/>
              <a:t>Understanding </a:t>
            </a:r>
            <a:r>
              <a:rPr lang="en-US" b="1" dirty="0"/>
              <a:t>Web Applications</a:t>
            </a:r>
            <a:endParaRPr lang="en-US" dirty="0"/>
          </a:p>
          <a:p>
            <a:pPr lvl="0"/>
            <a:r>
              <a:rPr lang="en-US" b="1" dirty="0"/>
              <a:t>Understanding Desktop Applications</a:t>
            </a:r>
          </a:p>
          <a:p>
            <a:pPr lvl="0"/>
            <a:r>
              <a:rPr lang="en-US" b="1" dirty="0"/>
              <a:t>Understanding Databases</a:t>
            </a:r>
          </a:p>
        </p:txBody>
      </p:sp>
    </p:spTree>
    <p:extLst>
      <p:ext uri="{BB962C8B-B14F-4D97-AF65-F5344CB8AC3E}">
        <p14:creationId xmlns:p14="http://schemas.microsoft.com/office/powerpoint/2010/main" val="5373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MTA </a:t>
            </a:r>
            <a:r>
              <a:rPr lang="en-US" dirty="0" err="1"/>
              <a:t>Dev</a:t>
            </a:r>
            <a:r>
              <a:rPr lang="en-US" dirty="0"/>
              <a:t>/Data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98-362 -  </a:t>
            </a:r>
            <a:r>
              <a:rPr lang="en-US" dirty="0"/>
              <a:t>Windows Development Fundamentals</a:t>
            </a:r>
          </a:p>
          <a:p>
            <a:pPr lvl="0"/>
            <a:r>
              <a:rPr lang="en-US" b="1" dirty="0"/>
              <a:t>Understanding Windows Programming </a:t>
            </a:r>
            <a:r>
              <a:rPr lang="en-US" b="1" dirty="0" smtClean="0"/>
              <a:t>Basics</a:t>
            </a:r>
          </a:p>
          <a:p>
            <a:pPr lvl="0"/>
            <a:r>
              <a:rPr lang="en-US" b="1" dirty="0" smtClean="0"/>
              <a:t>Creating </a:t>
            </a:r>
            <a:r>
              <a:rPr lang="en-US" b="1" dirty="0"/>
              <a:t>Windows Forms </a:t>
            </a:r>
            <a:r>
              <a:rPr lang="en-US" b="1" dirty="0" smtClean="0"/>
              <a:t>Applications</a:t>
            </a:r>
            <a:endParaRPr lang="en-US" b="1" dirty="0"/>
          </a:p>
          <a:p>
            <a:pPr lvl="0"/>
            <a:r>
              <a:rPr lang="en-US" b="1" dirty="0" smtClean="0"/>
              <a:t>Creating </a:t>
            </a:r>
            <a:r>
              <a:rPr lang="en-US" b="1" dirty="0"/>
              <a:t>Windows Services </a:t>
            </a:r>
            <a:r>
              <a:rPr lang="en-US" b="1" dirty="0" smtClean="0"/>
              <a:t>Applications</a:t>
            </a:r>
            <a:endParaRPr lang="en-US" b="1" dirty="0"/>
          </a:p>
          <a:p>
            <a:pPr lvl="0"/>
            <a:r>
              <a:rPr lang="en-US" b="1" dirty="0" smtClean="0"/>
              <a:t>Accessing </a:t>
            </a:r>
            <a:r>
              <a:rPr lang="en-US" b="1" dirty="0"/>
              <a:t>Data in a Windows Forms </a:t>
            </a:r>
            <a:r>
              <a:rPr lang="en-US" b="1" dirty="0" smtClean="0"/>
              <a:t>Application</a:t>
            </a:r>
          </a:p>
          <a:p>
            <a:pPr lvl="0"/>
            <a:r>
              <a:rPr lang="en-US" b="1" dirty="0" smtClean="0"/>
              <a:t>Deploying </a:t>
            </a:r>
            <a:r>
              <a:rPr lang="en-US" b="1" dirty="0"/>
              <a:t>a Windows 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7136"/>
          </a:xfrm>
        </p:spPr>
        <p:txBody>
          <a:bodyPr/>
          <a:lstStyle/>
          <a:p>
            <a:r>
              <a:rPr lang="en-US" i="1" dirty="0" smtClean="0"/>
              <a:t>Keith E. Kelly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CIT Developer Program</a:t>
            </a:r>
            <a:br>
              <a:rPr lang="en-US" sz="2800" i="1" dirty="0" smtClean="0"/>
            </a:br>
            <a:r>
              <a:rPr lang="en-US" sz="2800" i="1" dirty="0" smtClean="0"/>
              <a:t>Northwestern Michigan College</a:t>
            </a:r>
            <a:br>
              <a:rPr lang="en-US" sz="2800" i="1" dirty="0" smtClean="0"/>
            </a:br>
            <a:r>
              <a:rPr lang="en-US" sz="2800" i="1" dirty="0" smtClean="0"/>
              <a:t>Traverse City, MI</a:t>
            </a:r>
            <a:br>
              <a:rPr lang="en-US" sz="2800" i="1" dirty="0" smtClean="0"/>
            </a:br>
            <a:r>
              <a:rPr lang="en-US" sz="2800" i="1" dirty="0" smtClean="0">
                <a:latin typeface="+mn-lt"/>
                <a:hlinkClick r:id="rId3"/>
              </a:rPr>
              <a:t>kkelly@nmc.ed</a:t>
            </a:r>
            <a:r>
              <a:rPr lang="en-US" sz="2800" i="1" dirty="0" smtClean="0">
                <a:hlinkClick r:id="rId3"/>
              </a:rPr>
              <a:t>u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dirty="0" smtClean="0">
                <a:hlinkClick r:id="rId4" tooltip="View public profile"/>
              </a:rPr>
              <a:t>http</a:t>
            </a:r>
            <a:r>
              <a:rPr lang="en-US" sz="2800" dirty="0">
                <a:hlinkClick r:id="rId4" tooltip="View public profile"/>
              </a:rPr>
              <a:t>://www.linkedin.com/in/keithekelly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600" dirty="0"/>
              <a:t>LinkedIn Group  </a:t>
            </a:r>
            <a:r>
              <a:rPr lang="en-US" sz="2800" dirty="0"/>
              <a:t>- </a:t>
            </a:r>
            <a:r>
              <a:rPr lang="en-US" sz="2800" dirty="0">
                <a:hlinkClick r:id="rId5"/>
              </a:rPr>
              <a:t>Microsoft Technology </a:t>
            </a:r>
            <a:r>
              <a:rPr lang="en-US" sz="2800" dirty="0" smtClean="0">
                <a:hlinkClick r:id="rId5"/>
              </a:rPr>
              <a:t>Associate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MTA </a:t>
            </a:r>
            <a:r>
              <a:rPr lang="en-US" dirty="0" err="1"/>
              <a:t>Dev</a:t>
            </a:r>
            <a:r>
              <a:rPr lang="en-US" dirty="0"/>
              <a:t>/Data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98-363- Web </a:t>
            </a:r>
            <a:r>
              <a:rPr lang="en-US" dirty="0"/>
              <a:t>Development Fundamentals</a:t>
            </a:r>
          </a:p>
          <a:p>
            <a:pPr lvl="0"/>
            <a:r>
              <a:rPr lang="en-US" b="1" dirty="0"/>
              <a:t>Programming Web Applications</a:t>
            </a:r>
            <a:endParaRPr lang="en-US" dirty="0"/>
          </a:p>
          <a:p>
            <a:pPr lvl="0"/>
            <a:r>
              <a:rPr lang="en-US" b="1" dirty="0"/>
              <a:t>Working with Data and Services</a:t>
            </a:r>
            <a:endParaRPr lang="en-US" dirty="0"/>
          </a:p>
          <a:p>
            <a:pPr lvl="0"/>
            <a:r>
              <a:rPr lang="en-US" b="1" dirty="0" smtClean="0"/>
              <a:t>Troubleshooting </a:t>
            </a:r>
            <a:r>
              <a:rPr lang="en-US" b="1" dirty="0"/>
              <a:t>and Debugging  Web Applications</a:t>
            </a:r>
            <a:endParaRPr lang="en-US" dirty="0"/>
          </a:p>
          <a:p>
            <a:pPr lvl="0"/>
            <a:r>
              <a:rPr lang="en-US" b="1" dirty="0"/>
              <a:t>Working with Client-Side Scripting</a:t>
            </a:r>
            <a:endParaRPr lang="en-US" dirty="0"/>
          </a:p>
          <a:p>
            <a:pPr lvl="0"/>
            <a:r>
              <a:rPr lang="en-US" b="1" dirty="0"/>
              <a:t>Configuring and Deploying Web </a:t>
            </a:r>
            <a:r>
              <a:rPr lang="en-US" b="1" dirty="0" smtClean="0"/>
              <a:t>Applications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468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MTA </a:t>
            </a:r>
            <a:r>
              <a:rPr lang="en-US" dirty="0" err="1"/>
              <a:t>Dev</a:t>
            </a:r>
            <a:r>
              <a:rPr lang="en-US" dirty="0"/>
              <a:t>/Data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98-364 - Database Administration Fundamentals</a:t>
            </a:r>
          </a:p>
          <a:p>
            <a:pPr lvl="0"/>
            <a:r>
              <a:rPr lang="en-US" b="1" dirty="0"/>
              <a:t>Understanding Core Database Concepts</a:t>
            </a:r>
          </a:p>
          <a:p>
            <a:pPr lvl="0"/>
            <a:r>
              <a:rPr lang="en-US" b="1" dirty="0"/>
              <a:t>Creating Database Objects</a:t>
            </a:r>
          </a:p>
          <a:p>
            <a:pPr lvl="0"/>
            <a:r>
              <a:rPr lang="en-US" b="1" dirty="0"/>
              <a:t>Manipulating Data</a:t>
            </a:r>
          </a:p>
          <a:p>
            <a:pPr lvl="0"/>
            <a:r>
              <a:rPr lang="en-US" b="1" dirty="0"/>
              <a:t>Understanding Data Storage</a:t>
            </a:r>
          </a:p>
          <a:p>
            <a:pPr lvl="0"/>
            <a:r>
              <a:rPr lang="en-US" b="1" dirty="0"/>
              <a:t>Administering a </a:t>
            </a:r>
            <a:r>
              <a:rPr lang="en-US" b="1" dirty="0" smtClean="0"/>
              <a:t>Database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Industry Certification – Why?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International</a:t>
            </a:r>
            <a:r>
              <a:rPr lang="en-US" dirty="0" smtClean="0"/>
              <a:t> Credential for </a:t>
            </a:r>
            <a:r>
              <a:rPr lang="en-US" baseline="0" dirty="0" smtClean="0"/>
              <a:t>Students</a:t>
            </a:r>
          </a:p>
          <a:p>
            <a:r>
              <a:rPr lang="en-US" baseline="0" dirty="0" smtClean="0"/>
              <a:t>Employers </a:t>
            </a:r>
            <a:r>
              <a:rPr lang="en-US" dirty="0" smtClean="0"/>
              <a:t>V</a:t>
            </a:r>
            <a:r>
              <a:rPr lang="en-US" baseline="0" dirty="0" smtClean="0"/>
              <a:t>alue Certification</a:t>
            </a:r>
          </a:p>
          <a:p>
            <a:pPr lvl="1"/>
            <a:r>
              <a:rPr lang="en-US" dirty="0" smtClean="0"/>
              <a:t>Standardized Outcomes</a:t>
            </a:r>
          </a:p>
          <a:p>
            <a:pPr lvl="1"/>
            <a:r>
              <a:rPr lang="en-US" dirty="0" smtClean="0"/>
              <a:t>Applies Versioning to Knowledge</a:t>
            </a:r>
            <a:endParaRPr lang="en-US" baseline="0" dirty="0" smtClean="0"/>
          </a:p>
          <a:p>
            <a:r>
              <a:rPr lang="en-US" baseline="0" dirty="0" smtClean="0"/>
              <a:t>Provides</a:t>
            </a:r>
            <a:r>
              <a:rPr lang="en-US" dirty="0" smtClean="0"/>
              <a:t> </a:t>
            </a:r>
            <a:r>
              <a:rPr lang="en-US" baseline="0" dirty="0" smtClean="0"/>
              <a:t>Perkins </a:t>
            </a:r>
            <a:r>
              <a:rPr kumimoji="0"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“Indicators of Performance and Accountability”</a:t>
            </a:r>
          </a:p>
          <a:p>
            <a:r>
              <a:rPr lang="en-US" dirty="0"/>
              <a:t>Increased Completion </a:t>
            </a:r>
            <a:r>
              <a:rPr lang="en-US" dirty="0" smtClean="0"/>
              <a:t>Rates</a:t>
            </a:r>
          </a:p>
          <a:p>
            <a:r>
              <a:rPr kumimoji="0"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kumimoji="0" lang="en-US" sz="3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5333999"/>
            <a:ext cx="3810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US" sz="3200" b="1" kern="12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∆ Program Review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58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5145E-6 L 0.15 -0.338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6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PDCA Quality Cycle</a:t>
            </a:r>
            <a:endParaRPr lang="en-US" dirty="0"/>
          </a:p>
        </p:txBody>
      </p:sp>
      <p:pic>
        <p:nvPicPr>
          <p:cNvPr id="5122" name="Picture 2" descr="C:\Users\kkelly\AppData\Local\Microsoft\Windows\Temporary Internet Files\Low\Content.IE5\TNIL2DZ8\MC91021632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19885"/>
            <a:ext cx="5202235" cy="55381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05600" y="1600200"/>
            <a:ext cx="1736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PLAN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7086600" y="5334000"/>
            <a:ext cx="10615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DO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457200" y="1600200"/>
            <a:ext cx="23819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ADJUST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457200" y="5334000"/>
            <a:ext cx="2071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CHECK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and Do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33997"/>
            <a:ext cx="7481888" cy="563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3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Preview -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 98-364 required for all CIT248 – SQL Server students</a:t>
            </a:r>
          </a:p>
          <a:p>
            <a:r>
              <a:rPr lang="en-US" dirty="0" smtClean="0"/>
              <a:t>Existing course work</a:t>
            </a:r>
          </a:p>
          <a:p>
            <a:r>
              <a:rPr lang="en-US" dirty="0" smtClean="0"/>
              <a:t>Certiport group created</a:t>
            </a:r>
          </a:p>
          <a:p>
            <a:r>
              <a:rPr lang="en-US" dirty="0" smtClean="0"/>
              <a:t>Exams completed and aggregated data reported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and Adjust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Projects\POS_MTA\MTA\Results\CIT248-1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35266"/>
            <a:ext cx="8540923" cy="53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big is the box?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3581400"/>
            <a:ext cx="1219200" cy="990600"/>
          </a:xfrm>
          <a:prstGeom prst="rect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4247102"/>
            <a:ext cx="1676400" cy="1620297"/>
          </a:xfrm>
          <a:prstGeom prst="rect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1524000"/>
            <a:ext cx="2362200" cy="2133600"/>
          </a:xfrm>
          <a:prstGeom prst="rect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4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772400" cy="3993360"/>
          </a:xfrm>
        </p:spPr>
        <p:txBody>
          <a:bodyPr/>
          <a:lstStyle/>
          <a:p>
            <a:r>
              <a:rPr lang="en-US" dirty="0" smtClean="0"/>
              <a:t>What is required content for a beginning programmer?</a:t>
            </a:r>
          </a:p>
          <a:p>
            <a:r>
              <a:rPr lang="en-US" dirty="0" smtClean="0"/>
              <a:t>Certifications provide clearly defined outcomes</a:t>
            </a:r>
          </a:p>
          <a:p>
            <a:r>
              <a:rPr lang="en-US" dirty="0" smtClean="0"/>
              <a:t>Internationally recognized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1828800"/>
            <a:ext cx="4267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3000" dirty="0"/>
              <a:t>How big is the box?</a:t>
            </a:r>
          </a:p>
        </p:txBody>
      </p:sp>
    </p:spTree>
    <p:extLst>
      <p:ext uri="{BB962C8B-B14F-4D97-AF65-F5344CB8AC3E}">
        <p14:creationId xmlns:p14="http://schemas.microsoft.com/office/powerpoint/2010/main" val="31828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Externally Validated</a:t>
            </a:r>
          </a:p>
          <a:p>
            <a:r>
              <a:rPr lang="en-US" dirty="0" smtClean="0"/>
              <a:t>IT Industry Sets the Standard</a:t>
            </a:r>
          </a:p>
          <a:p>
            <a:r>
              <a:rPr lang="en-US" dirty="0" smtClean="0"/>
              <a:t>Much of the Content is Vendor </a:t>
            </a:r>
            <a:r>
              <a:rPr lang="en-US" dirty="0"/>
              <a:t>N</a:t>
            </a:r>
            <a:r>
              <a:rPr lang="en-US" dirty="0" smtClean="0"/>
              <a:t>eutral</a:t>
            </a:r>
            <a:endParaRPr lang="en-US" dirty="0"/>
          </a:p>
        </p:txBody>
      </p:sp>
      <p:pic>
        <p:nvPicPr>
          <p:cNvPr id="13314" name="Picture 2" descr="C:\Users\kkelly\AppData\Local\Microsoft\Windows\Temporary Internet Files\Content.IE5\Z2NLNLB4\MC9004349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2779713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Topics…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Certification – Why?</a:t>
            </a:r>
          </a:p>
          <a:p>
            <a:r>
              <a:rPr lang="en-US" dirty="0" smtClean="0"/>
              <a:t>Program</a:t>
            </a:r>
            <a:r>
              <a:rPr lang="en-US" baseline="0" dirty="0" smtClean="0"/>
              <a:t> of Study - CIT Developer Program</a:t>
            </a:r>
          </a:p>
          <a:p>
            <a:r>
              <a:rPr lang="en-US" dirty="0" smtClean="0"/>
              <a:t>Discuss Third-Party Assessment and Articulation</a:t>
            </a:r>
            <a:endParaRPr lang="en-US" baseline="0" dirty="0" smtClean="0"/>
          </a:p>
          <a:p>
            <a:r>
              <a:rPr lang="en-US" baseline="0" dirty="0" smtClean="0"/>
              <a:t>Overview of</a:t>
            </a:r>
            <a:r>
              <a:rPr lang="en-US" dirty="0" smtClean="0"/>
              <a:t> MTA Certification</a:t>
            </a:r>
          </a:p>
          <a:p>
            <a:pPr lvl="0"/>
            <a:r>
              <a:rPr lang="en-US" baseline="0" dirty="0" smtClean="0"/>
              <a:t>Integration of MTA – Program Review</a:t>
            </a:r>
          </a:p>
          <a:p>
            <a:pPr lvl="0"/>
            <a:r>
              <a:rPr lang="en-US" dirty="0" smtClean="0"/>
              <a:t>Getting Started with MTA</a:t>
            </a:r>
            <a:endParaRPr lang="en-US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Instructor Roles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73" y="3733800"/>
            <a:ext cx="1051728" cy="225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1" y="3505639"/>
            <a:ext cx="1143000" cy="245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Certification</a:t>
            </a:r>
          </a:p>
          <a:p>
            <a:r>
              <a:rPr lang="en-US" dirty="0" smtClean="0"/>
              <a:t>Microsoft Transcript</a:t>
            </a:r>
            <a:endParaRPr lang="en-US" dirty="0"/>
          </a:p>
        </p:txBody>
      </p:sp>
      <p:pic>
        <p:nvPicPr>
          <p:cNvPr id="14343" name="Picture 7" descr="C:\Users\kkelly\AppData\Local\Microsoft\Windows\Temporary Internet Files\Content.IE5\QU13WT32\MP9004423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40" y="3263900"/>
            <a:ext cx="539115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kkelly\AppData\Local\Microsoft\Windows\Temporary Internet Files\Content.IE5\VORWNWBO\MC9004348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053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1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 - How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84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248400" y="5791200"/>
            <a:ext cx="1600200" cy="228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Certiport Testing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05354"/>
            <a:ext cx="7772400" cy="459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209800" y="2895600"/>
            <a:ext cx="3657600" cy="3200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 Certification 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422020"/>
              </p:ext>
            </p:extLst>
          </p:nvPr>
        </p:nvGraphicFramePr>
        <p:xfrm>
          <a:off x="533398" y="3276600"/>
          <a:ext cx="8397564" cy="1189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288"/>
                <a:gridCol w="1277444"/>
                <a:gridCol w="1668340"/>
                <a:gridCol w="1739783"/>
                <a:gridCol w="1362710"/>
                <a:gridCol w="1142999"/>
              </a:tblGrid>
              <a:tr h="635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Country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Currency</a:t>
                      </a: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License</a:t>
                      </a: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 Site License</a:t>
                      </a: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Voucher</a:t>
                      </a: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 Voucher</a:t>
                      </a: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</a:tr>
              <a:tr h="554506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68580" marR="6858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Dollar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$                     3,000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$                       2,550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$             47.00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$         40.00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3850" y="3663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5029200"/>
            <a:ext cx="5818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Five Free Vouchers – Provide contact information to Keith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IT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752600"/>
            <a:ext cx="777321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5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47971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6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04525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5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 – NMC Strategic Directions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NMC will establish national and international competencies in select areas connected to the regional economy and assets.</a:t>
            </a:r>
          </a:p>
          <a:p>
            <a:pPr lvl="0"/>
            <a:r>
              <a:rPr lang="en-US" dirty="0"/>
              <a:t>NMC will ensure that learners are prepared for success in a global society and economy.</a:t>
            </a:r>
          </a:p>
          <a:p>
            <a:pPr lvl="0"/>
            <a:r>
              <a:rPr lang="en-US" dirty="0"/>
              <a:t>NMC will transcribe most learning to establish credentials of value.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NMC Learning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What are the cultural factors that support learning? </a:t>
            </a:r>
            <a:r>
              <a:rPr lang="en-US" b="1" dirty="0"/>
              <a:t>(Culture)</a:t>
            </a:r>
            <a:endParaRPr lang="en-US" dirty="0"/>
          </a:p>
          <a:p>
            <a:pPr lvl="0"/>
            <a:r>
              <a:rPr lang="en-US" dirty="0" smtClean="0"/>
              <a:t>What </a:t>
            </a:r>
            <a:r>
              <a:rPr lang="en-US" dirty="0"/>
              <a:t>is it we expect all students  to know and be able to do and what are the dispositions (attitudes, traits, virtues) they will develop? </a:t>
            </a:r>
            <a:r>
              <a:rPr lang="en-US" b="1" dirty="0"/>
              <a:t>(Curriculum)</a:t>
            </a:r>
            <a:endParaRPr lang="en-US" dirty="0"/>
          </a:p>
          <a:p>
            <a:pPr lvl="0"/>
            <a:r>
              <a:rPr lang="en-US" dirty="0" smtClean="0"/>
              <a:t>How </a:t>
            </a:r>
            <a:r>
              <a:rPr lang="en-US" dirty="0"/>
              <a:t>will students (and we) know that they’ve learned these things? </a:t>
            </a:r>
            <a:r>
              <a:rPr lang="en-US" b="1" dirty="0"/>
              <a:t>(Assessment)</a:t>
            </a:r>
            <a:endParaRPr lang="en-US" dirty="0"/>
          </a:p>
          <a:p>
            <a:pPr lvl="0"/>
            <a:r>
              <a:rPr lang="en-US" dirty="0" smtClean="0"/>
              <a:t>What </a:t>
            </a:r>
            <a:r>
              <a:rPr lang="en-US" dirty="0"/>
              <a:t>instructional practices work? </a:t>
            </a:r>
            <a:r>
              <a:rPr lang="en-US" b="1" dirty="0"/>
              <a:t>(Instruction)</a:t>
            </a:r>
            <a:endParaRPr lang="en-US" dirty="0"/>
          </a:p>
          <a:p>
            <a:pPr lvl="0"/>
            <a:r>
              <a:rPr lang="en-US" dirty="0" smtClean="0"/>
              <a:t>What </a:t>
            </a:r>
            <a:r>
              <a:rPr lang="en-US" dirty="0"/>
              <a:t>are we prepared to do for students who need more?</a:t>
            </a:r>
            <a:r>
              <a:rPr lang="en-US" b="1" dirty="0"/>
              <a:t> (Intervention)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Certification in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907760"/>
          </a:xfrm>
        </p:spPr>
        <p:txBody>
          <a:bodyPr/>
          <a:lstStyle/>
          <a:p>
            <a:r>
              <a:rPr lang="en-US" dirty="0" smtClean="0"/>
              <a:t>Report Published in 2000</a:t>
            </a:r>
          </a:p>
          <a:p>
            <a:r>
              <a:rPr lang="en-US" dirty="0" smtClean="0"/>
              <a:t>NMC Transition</a:t>
            </a:r>
          </a:p>
        </p:txBody>
      </p:sp>
      <p:pic>
        <p:nvPicPr>
          <p:cNvPr id="6146" name="Picture 2" descr="C:\Projects\POS_MTA\CAP\Presentations\WICareers\ParallelUnivers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790950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941" y="2763016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CIS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1321" y="2742082"/>
            <a:ext cx="1173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CIT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54023" y="3882424"/>
            <a:ext cx="1120300" cy="1560998"/>
            <a:chOff x="1254023" y="3882424"/>
            <a:chExt cx="1120300" cy="1560998"/>
          </a:xfrm>
        </p:grpSpPr>
        <p:sp>
          <p:nvSpPr>
            <p:cNvPr id="8" name="Rectangle 7"/>
            <p:cNvSpPr/>
            <p:nvPr/>
          </p:nvSpPr>
          <p:spPr>
            <a:xfrm>
              <a:off x="1254023" y="4520092"/>
              <a:ext cx="76976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effectLst/>
                </a:rPr>
                <a:t>IT</a:t>
              </a:r>
              <a:endParaRPr lang="en-US" sz="54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 rot="1695246">
              <a:off x="1926788" y="3882424"/>
              <a:ext cx="447535" cy="562415"/>
            </a:xfrm>
            <a:prstGeom prst="downArrow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81633" y="3886497"/>
            <a:ext cx="1495922" cy="1585169"/>
            <a:chOff x="2981633" y="3886497"/>
            <a:chExt cx="1495922" cy="1585169"/>
          </a:xfrm>
        </p:grpSpPr>
        <p:sp>
          <p:nvSpPr>
            <p:cNvPr id="9" name="Rectangle 8"/>
            <p:cNvSpPr/>
            <p:nvPr/>
          </p:nvSpPr>
          <p:spPr>
            <a:xfrm>
              <a:off x="2981633" y="4548336"/>
              <a:ext cx="14959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</a:rPr>
                <a:t>DEV</a:t>
              </a:r>
              <a:endParaRPr lang="en-US" sz="5400" b="1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 rot="19620819">
              <a:off x="3165029" y="3886497"/>
              <a:ext cx="447535" cy="562415"/>
            </a:xfrm>
            <a:prstGeom prst="downArrow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5800" y="5855695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= CIT Infrastructure (networking)</a:t>
            </a:r>
          </a:p>
          <a:p>
            <a:r>
              <a:rPr lang="en-US" dirty="0" smtClean="0"/>
              <a:t>DEV = Software Developer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7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Keith E. Kelly</a:t>
            </a:r>
          </a:p>
          <a:p>
            <a:pPr marL="68580" indent="0">
              <a:buNone/>
            </a:pPr>
            <a:r>
              <a:rPr lang="en-US" dirty="0" smtClean="0"/>
              <a:t>Northwestern Michigan College</a:t>
            </a:r>
          </a:p>
          <a:p>
            <a:pPr marL="68580" indent="0">
              <a:buNone/>
            </a:pPr>
            <a:r>
              <a:rPr lang="en-US" dirty="0" smtClean="0">
                <a:hlinkClick r:id="rId2"/>
              </a:rPr>
              <a:t>kkelly@nmc.edu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>
                <a:hlinkClick r:id="rId3"/>
              </a:rPr>
              <a:t>LinkedIn.com/in/</a:t>
            </a:r>
            <a:r>
              <a:rPr lang="en-US" dirty="0" err="1" smtClean="0">
                <a:hlinkClick r:id="rId3"/>
              </a:rPr>
              <a:t>KeithEKelly</a:t>
            </a:r>
            <a:endParaRPr lang="en-US" dirty="0" smtClean="0"/>
          </a:p>
          <a:p>
            <a:pPr marL="68580" indent="0">
              <a:buNone/>
            </a:pPr>
            <a:r>
              <a:rPr lang="en-US" sz="2400" dirty="0" smtClean="0"/>
              <a:t>LinkedIn Group  </a:t>
            </a:r>
            <a:r>
              <a:rPr lang="en-US" dirty="0" smtClean="0"/>
              <a:t>- </a:t>
            </a:r>
            <a:r>
              <a:rPr lang="en-US" dirty="0" smtClean="0">
                <a:hlinkClick r:id="rId4"/>
              </a:rPr>
              <a:t>Microsoft Technology Associate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Industry Certification – Why?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aseline="0" dirty="0" smtClean="0"/>
              <a:t>International</a:t>
            </a:r>
            <a:r>
              <a:rPr lang="en-US" dirty="0" smtClean="0"/>
              <a:t> Credential for </a:t>
            </a:r>
            <a:r>
              <a:rPr lang="en-US" baseline="0" dirty="0" smtClean="0"/>
              <a:t>Students</a:t>
            </a:r>
          </a:p>
          <a:p>
            <a:r>
              <a:rPr lang="en-US" baseline="0" dirty="0" smtClean="0"/>
              <a:t>Employers </a:t>
            </a:r>
            <a:r>
              <a:rPr lang="en-US" dirty="0" smtClean="0"/>
              <a:t>V</a:t>
            </a:r>
            <a:r>
              <a:rPr lang="en-US" baseline="0" dirty="0" smtClean="0"/>
              <a:t>alue Certification</a:t>
            </a:r>
          </a:p>
          <a:p>
            <a:pPr lvl="1"/>
            <a:r>
              <a:rPr lang="en-US" dirty="0" smtClean="0"/>
              <a:t>From Keynote Session $37K </a:t>
            </a:r>
            <a:r>
              <a:rPr lang="en-US" dirty="0" err="1" smtClean="0"/>
              <a:t>vs</a:t>
            </a:r>
            <a:r>
              <a:rPr lang="en-US" dirty="0" smtClean="0"/>
              <a:t> $31K</a:t>
            </a:r>
          </a:p>
          <a:p>
            <a:pPr lvl="1"/>
            <a:r>
              <a:rPr lang="en-US" dirty="0" smtClean="0"/>
              <a:t>Standardized Outcomes</a:t>
            </a:r>
          </a:p>
          <a:p>
            <a:pPr lvl="1"/>
            <a:r>
              <a:rPr lang="en-US" dirty="0" smtClean="0"/>
              <a:t>Applies Versioning to Knowledge</a:t>
            </a:r>
            <a:endParaRPr lang="en-US" baseline="0" dirty="0" smtClean="0"/>
          </a:p>
          <a:p>
            <a:r>
              <a:rPr lang="en-US" baseline="0" dirty="0" smtClean="0"/>
              <a:t>Provides</a:t>
            </a:r>
            <a:r>
              <a:rPr lang="en-US" dirty="0" smtClean="0"/>
              <a:t> </a:t>
            </a:r>
            <a:r>
              <a:rPr lang="en-US" baseline="0" dirty="0" smtClean="0"/>
              <a:t>Perkins </a:t>
            </a:r>
            <a:r>
              <a:rPr kumimoji="0"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“Indicators of Performance and Accountability”</a:t>
            </a:r>
          </a:p>
          <a:p>
            <a:r>
              <a:rPr kumimoji="0"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Simplifies Articulation</a:t>
            </a:r>
          </a:p>
          <a:p>
            <a:r>
              <a:rPr lang="en-US" dirty="0"/>
              <a:t>Increased Completion Rates</a:t>
            </a:r>
          </a:p>
          <a:p>
            <a:r>
              <a:rPr kumimoji="0"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∆ Facilitates Program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- Infrastructure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Certifications</a:t>
            </a:r>
          </a:p>
          <a:p>
            <a:r>
              <a:rPr lang="en-US" dirty="0" smtClean="0"/>
              <a:t>CompTIA</a:t>
            </a:r>
          </a:p>
          <a:p>
            <a:pPr lvl="1"/>
            <a:r>
              <a:rPr lang="en-US" dirty="0" smtClean="0"/>
              <a:t>A+</a:t>
            </a:r>
          </a:p>
          <a:p>
            <a:pPr lvl="1"/>
            <a:r>
              <a:rPr lang="en-US" dirty="0" smtClean="0"/>
              <a:t>Net+</a:t>
            </a:r>
          </a:p>
          <a:p>
            <a:pPr lvl="1"/>
            <a:r>
              <a:rPr lang="en-US" dirty="0" smtClean="0"/>
              <a:t>Security+</a:t>
            </a:r>
          </a:p>
          <a:p>
            <a:r>
              <a:rPr lang="en-US" dirty="0" smtClean="0"/>
              <a:t>Microsoft – MCTS</a:t>
            </a:r>
          </a:p>
          <a:p>
            <a:r>
              <a:rPr lang="en-US" dirty="0" smtClean="0"/>
              <a:t>Cisco - CCNA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3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Job Titles - </a:t>
            </a:r>
            <a:r>
              <a:rPr lang="en-US" dirty="0"/>
              <a:t>programmer, software engineer, developer</a:t>
            </a:r>
          </a:p>
          <a:p>
            <a:r>
              <a:rPr lang="en-US" dirty="0" smtClean="0"/>
              <a:t>Job Outlook – Recent NACE Top 10 List</a:t>
            </a:r>
            <a:endParaRPr lang="en-US" dirty="0"/>
          </a:p>
          <a:p>
            <a:pPr lvl="1"/>
            <a:r>
              <a:rPr lang="en-US" dirty="0" smtClean="0"/>
              <a:t>#2 - Web Developer</a:t>
            </a:r>
            <a:endParaRPr lang="en-US" dirty="0"/>
          </a:p>
          <a:p>
            <a:pPr lvl="1"/>
            <a:r>
              <a:rPr lang="en-US" dirty="0" smtClean="0"/>
              <a:t>#5 – Computer Software Engineer</a:t>
            </a:r>
          </a:p>
          <a:p>
            <a:r>
              <a:rPr lang="en-US" dirty="0" smtClean="0"/>
              <a:t>Bureau </a:t>
            </a:r>
            <a:r>
              <a:rPr lang="en-US" dirty="0"/>
              <a:t>of </a:t>
            </a:r>
            <a:r>
              <a:rPr lang="en-US" dirty="0" smtClean="0"/>
              <a:t>Labor Statistics</a:t>
            </a:r>
          </a:p>
          <a:p>
            <a:pPr lvl="1"/>
            <a:r>
              <a:rPr lang="en-US" dirty="0" smtClean="0"/>
              <a:t>Largest  Growth</a:t>
            </a:r>
          </a:p>
          <a:p>
            <a:pPr lvl="1"/>
            <a:r>
              <a:rPr lang="en-US" dirty="0" smtClean="0"/>
              <a:t>Fastest Growth</a:t>
            </a:r>
          </a:p>
          <a:p>
            <a:r>
              <a:rPr lang="en-US" dirty="0" smtClean="0"/>
              <a:t>Mobile Phone Apps!</a:t>
            </a:r>
          </a:p>
        </p:txBody>
      </p:sp>
    </p:spTree>
    <p:extLst>
      <p:ext uri="{BB962C8B-B14F-4D97-AF65-F5344CB8AC3E}">
        <p14:creationId xmlns:p14="http://schemas.microsoft.com/office/powerpoint/2010/main" val="18639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229600" cy="914400"/>
          </a:xfrm>
        </p:spPr>
        <p:txBody>
          <a:bodyPr/>
          <a:lstStyle/>
          <a:p>
            <a:r>
              <a:rPr lang="en-US" dirty="0" smtClean="0"/>
              <a:t>Program of Study Grant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www.grcc.edu/programsofstudy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197600" cy="4102100"/>
          </a:xfrm>
          <a:prstGeom prst="rect">
            <a:avLst/>
          </a:prstGeom>
          <a:noFill/>
          <a:ln>
            <a:noFill/>
          </a:ln>
          <a:effectLst>
            <a:outerShdw blurRad="127000" dist="1778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6451242" cy="3340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translucentPowder">
            <a:bevelB w="127000" h="1270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- Gaps Identified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629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No Secondary Programs</a:t>
            </a:r>
            <a:endParaRPr lang="en-US" dirty="0"/>
          </a:p>
          <a:p>
            <a:r>
              <a:rPr lang="en-US" dirty="0" smtClean="0"/>
              <a:t>Math Prerequisite</a:t>
            </a:r>
          </a:p>
          <a:p>
            <a:r>
              <a:rPr lang="en-US" dirty="0" smtClean="0"/>
              <a:t>Industry Certification?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6451242" cy="3340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translucentPowder">
            <a:bevelB w="127000" h="1270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6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2652</TotalTime>
  <Words>782</Words>
  <Application>Microsoft Office PowerPoint</Application>
  <PresentationFormat>On-screen Show (4:3)</PresentationFormat>
  <Paragraphs>193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Metro</vt:lpstr>
      <vt:lpstr>Program Evaluation Using Microsoft’s MTA Certification  </vt:lpstr>
      <vt:lpstr>Keith E. Kelly CIT Developer Program Northwestern Michigan College Traverse City, MI kkelly@nmc.edu    http://www.linkedin.com/in/keithekelly  LinkedIn Group  - Microsoft Technology Associate    </vt:lpstr>
      <vt:lpstr>Our Topics…</vt:lpstr>
      <vt:lpstr>Industry Certification in IT</vt:lpstr>
      <vt:lpstr>Industry Certification – Why? </vt:lpstr>
      <vt:lpstr>IT - Infrastructure Program </vt:lpstr>
      <vt:lpstr>Developer Program</vt:lpstr>
      <vt:lpstr>Program of Study Grant Project</vt:lpstr>
      <vt:lpstr>POS - Gaps Identified</vt:lpstr>
      <vt:lpstr>A Post-Secondary Program?</vt:lpstr>
      <vt:lpstr>Software Fundamentals w/ Alice</vt:lpstr>
      <vt:lpstr>Math Requirements</vt:lpstr>
      <vt:lpstr>Industry Certification?</vt:lpstr>
      <vt:lpstr>PowerPoint Presentation</vt:lpstr>
      <vt:lpstr>IT Pro – Objective Domain</vt:lpstr>
      <vt:lpstr>CompTIA Comparison Matrix</vt:lpstr>
      <vt:lpstr>CompTIA Comparison Summary</vt:lpstr>
      <vt:lpstr>MTA Dev/Data Objectives</vt:lpstr>
      <vt:lpstr>MTA Dev/Data Objectives</vt:lpstr>
      <vt:lpstr>MTA Dev/Data Objectives</vt:lpstr>
      <vt:lpstr>MTA Dev/Data Objectives</vt:lpstr>
      <vt:lpstr>Industry Certification – Why? </vt:lpstr>
      <vt:lpstr>PDCA Quality Cycle</vt:lpstr>
      <vt:lpstr>Plan and Do</vt:lpstr>
      <vt:lpstr>Select Preview - Pilot</vt:lpstr>
      <vt:lpstr>Check and Adjust</vt:lpstr>
      <vt:lpstr>Impact and Results</vt:lpstr>
      <vt:lpstr>Impact and Results</vt:lpstr>
      <vt:lpstr>Impact and Results</vt:lpstr>
      <vt:lpstr>Impact and Results</vt:lpstr>
      <vt:lpstr>Impact and Results</vt:lpstr>
      <vt:lpstr>MTA - How To…</vt:lpstr>
      <vt:lpstr>Certiport Testing Center</vt:lpstr>
      <vt:lpstr>MTA Certification Cost</vt:lpstr>
      <vt:lpstr>Microsoft IT Academy</vt:lpstr>
      <vt:lpstr>PowerPoint Presentation</vt:lpstr>
      <vt:lpstr>PowerPoint Presentation</vt:lpstr>
      <vt:lpstr>Wrap up – NMC Strategic Directions </vt:lpstr>
      <vt:lpstr>NMC Learning Model</vt:lpstr>
      <vt:lpstr>Questions?</vt:lpstr>
    </vt:vector>
  </TitlesOfParts>
  <Company>Northwestern Michigan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rogram Evaluation Using Microsoft's MTA Certification</dc:title>
  <dc:subject>Microsoft Technology Associate certification</dc:subject>
  <dc:creator>kkelly@nmc.edu;http://www.linkedin.com/in/keithekelly</dc:creator>
  <cp:keywords>http:/www.linkedin.com/groups/Microsoft-Technology-Associate-3701818</cp:keywords>
  <cp:lastModifiedBy>kkelly</cp:lastModifiedBy>
  <cp:revision>134</cp:revision>
  <dcterms:created xsi:type="dcterms:W3CDTF">2008-09-28T22:21:27Z</dcterms:created>
  <dcterms:modified xsi:type="dcterms:W3CDTF">2011-02-10T14:45:57Z</dcterms:modified>
  <cp:category>Information Technology;Certification</cp:category>
</cp:coreProperties>
</file>